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  <p:sldMasterId id="2147483670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Nunito Semi Bold" charset="0"/>
      <p:regular r:id="rId12"/>
    </p:embeddedFont>
    <p:embeddedFont>
      <p:font typeface="Rockwell" pitchFamily="18" charset="0"/>
      <p:regular r:id="rId13"/>
      <p:bold r:id="rId14"/>
      <p:italic r:id="rId15"/>
      <p:boldItalic r:id="rId16"/>
    </p:embeddedFont>
    <p:embeddedFont>
      <p:font typeface="PT Sans" charset="0"/>
      <p:regular r:id="rId17"/>
    </p:embeddedFont>
    <p:embeddedFont>
      <p:font typeface="Calibri" pitchFamily="34" charset="0"/>
      <p:regular r:id="rId18"/>
      <p:bold r:id="rId19"/>
      <p:italic r:id="rId20"/>
      <p:boldItalic r:id="rId21"/>
    </p:embeddedFont>
    <p:embeddedFont>
      <p:font typeface="Wingdings 2" pitchFamily="18" charset="2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-552" y="-7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6963" y="2555875"/>
            <a:ext cx="12436475" cy="17653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3925" y="4664075"/>
            <a:ext cx="10242550" cy="21018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675" y="330200"/>
            <a:ext cx="3290888" cy="70215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330200"/>
            <a:ext cx="9723437" cy="70215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263347" y="175565"/>
            <a:ext cx="14103706" cy="3006547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742774" y="457201"/>
            <a:ext cx="13167360" cy="2651760"/>
          </a:xfrm>
        </p:spPr>
        <p:txBody>
          <a:bodyPr lIns="65311" rIns="326555" anchor="b">
            <a:normAutofit/>
          </a:bodyPr>
          <a:lstStyle>
            <a:lvl1pPr marL="0" algn="r">
              <a:defRPr sz="69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413760" y="3383280"/>
            <a:ext cx="10496374" cy="2103120"/>
          </a:xfrm>
        </p:spPr>
        <p:txBody>
          <a:bodyPr lIns="65311" rIns="352680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653110" indent="0" algn="ctr">
              <a:buNone/>
            </a:lvl2pPr>
            <a:lvl3pPr marL="1306220" indent="0" algn="ctr">
              <a:buNone/>
            </a:lvl3pPr>
            <a:lvl4pPr marL="1959331" indent="0" algn="ctr">
              <a:buNone/>
            </a:lvl4pPr>
            <a:lvl5pPr marL="2612441" indent="0" algn="ctr">
              <a:buNone/>
            </a:lvl5pPr>
            <a:lvl6pPr marL="3265551" indent="0" algn="ctr">
              <a:buNone/>
            </a:lvl6pPr>
            <a:lvl7pPr marL="3918661" indent="0" algn="ctr">
              <a:buNone/>
            </a:lvl7pPr>
            <a:lvl8pPr marL="4571771" indent="0" algn="ctr">
              <a:buNone/>
            </a:lvl8pPr>
            <a:lvl9pPr marL="5224882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8900160" y="7810805"/>
            <a:ext cx="4803648" cy="329184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pPr algn="l" eaLnBrk="1" latinLnBrk="0" hangingPunct="1"/>
              <a:t>12/8/2024</a:t>
            </a:fld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13822323" y="7810805"/>
            <a:ext cx="742861" cy="329184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pPr algn="r" eaLnBrk="1" latinLnBrk="0" hangingPunct="1"/>
              <a:t>‹#›</a:t>
            </a:fld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2560320" y="7810805"/>
            <a:ext cx="6251942" cy="329184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41427" y="1709506"/>
            <a:ext cx="12801600" cy="10973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pPr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600205" y="3920947"/>
            <a:ext cx="11850624" cy="10973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802" y="597876"/>
            <a:ext cx="12435840" cy="3277210"/>
          </a:xfrm>
        </p:spPr>
        <p:txBody>
          <a:bodyPr rIns="143684"/>
          <a:lstStyle>
            <a:lvl1pPr algn="r">
              <a:buNone/>
              <a:defRPr sz="57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3945256"/>
            <a:ext cx="12435840" cy="1811654"/>
          </a:xfrm>
        </p:spPr>
        <p:txBody>
          <a:bodyPr rIns="182871" anchor="t"/>
          <a:lstStyle>
            <a:lvl1pPr marL="0" indent="0" algn="r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8900160" y="7816404"/>
            <a:ext cx="4803648" cy="329184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pPr algn="l" eaLnBrk="1" latinLnBrk="0" hangingPunct="1"/>
              <a:t>12/8/2024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3822323" y="7816404"/>
            <a:ext cx="742861" cy="329184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pPr algn="r" eaLnBrk="1" latinLnBrk="0" hangingPunct="1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2560320" y="7816404"/>
            <a:ext cx="6251942" cy="329184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1975104"/>
            <a:ext cx="6461760" cy="543153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7120" y="1975104"/>
            <a:ext cx="6461760" cy="543153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pPr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825728" y="7817482"/>
            <a:ext cx="742861" cy="329184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941427" y="1709506"/>
            <a:ext cx="12801600" cy="10973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986790" y="2598259"/>
            <a:ext cx="5998464" cy="10973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7680960" y="2598259"/>
            <a:ext cx="5998464" cy="10973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02338"/>
            <a:ext cx="13167360" cy="13716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842136"/>
            <a:ext cx="6464301" cy="767714"/>
          </a:xfrm>
        </p:spPr>
        <p:txBody>
          <a:bodyPr anchor="b">
            <a:noAutofit/>
          </a:bodyPr>
          <a:lstStyle>
            <a:lvl1pPr marL="130622" indent="0" algn="l">
              <a:spcBef>
                <a:spcPts val="0"/>
              </a:spcBef>
              <a:buNone/>
              <a:defRPr sz="3100" b="0" cap="all" baseline="0"/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7432041" y="1842136"/>
            <a:ext cx="6466840" cy="767714"/>
          </a:xfrm>
        </p:spPr>
        <p:txBody>
          <a:bodyPr anchor="b">
            <a:noAutofit/>
          </a:bodyPr>
          <a:lstStyle>
            <a:lvl1pPr marL="130622" indent="0" algn="l">
              <a:spcBef>
                <a:spcPts val="0"/>
              </a:spcBef>
              <a:buNone/>
              <a:defRPr sz="3100" b="0" cap="all" baseline="0"/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731520" y="2834640"/>
            <a:ext cx="6464301" cy="4730116"/>
          </a:xfrm>
        </p:spPr>
        <p:txBody>
          <a:bodyPr lIns="130622"/>
          <a:lstStyle>
            <a:lvl1pPr>
              <a:defRPr sz="31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1" y="2834640"/>
            <a:ext cx="6466840" cy="4730116"/>
          </a:xfrm>
        </p:spPr>
        <p:txBody>
          <a:bodyPr/>
          <a:lstStyle>
            <a:lvl1pPr>
              <a:defRPr sz="31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pPr/>
              <a:t>12/8/2024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3825728" y="7817482"/>
            <a:ext cx="742861" cy="329184"/>
          </a:xfrm>
        </p:spPr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03862"/>
            <a:ext cx="13167360" cy="13716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pPr/>
              <a:t>12/8/2024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941427" y="1709506"/>
            <a:ext cx="12801600" cy="10973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pPr/>
              <a:t>12/8/2024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092083" y="1269187"/>
            <a:ext cx="5998464" cy="10973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1018" y="365760"/>
            <a:ext cx="6291072" cy="914400"/>
          </a:xfrm>
        </p:spPr>
        <p:txBody>
          <a:bodyPr anchor="b"/>
          <a:lstStyle>
            <a:lvl1pPr marL="0" algn="r">
              <a:buNone/>
              <a:defRPr sz="29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941018" y="1329072"/>
            <a:ext cx="6291072" cy="128016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2000"/>
            </a:lvl1pPr>
            <a:lvl2pPr>
              <a:buNone/>
              <a:defRPr sz="1700"/>
            </a:lvl2pPr>
            <a:lvl3pPr>
              <a:buNone/>
              <a:defRPr sz="1400"/>
            </a:lvl3pPr>
            <a:lvl4pPr>
              <a:buNone/>
              <a:defRPr sz="1300"/>
            </a:lvl4pPr>
            <a:lvl5pPr>
              <a:buNone/>
              <a:defRPr sz="13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65760" y="2651760"/>
            <a:ext cx="13866330" cy="4773168"/>
          </a:xfrm>
        </p:spPr>
        <p:txBody>
          <a:bodyPr/>
          <a:lstStyle>
            <a:lvl1pPr marL="417991">
              <a:defRPr sz="4600"/>
            </a:lvl1pPr>
            <a:lvl2pPr marL="849043">
              <a:defRPr sz="4000"/>
            </a:lvl2pPr>
            <a:lvl3pPr marL="1175598">
              <a:defRPr sz="3400"/>
            </a:lvl3pPr>
            <a:lvl4pPr marL="1502153">
              <a:defRPr sz="2900"/>
            </a:lvl4pPr>
            <a:lvl5pPr marL="1802584">
              <a:defRPr sz="29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8900160" y="7816404"/>
            <a:ext cx="4803648" cy="329184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pPr algn="l" eaLnBrk="1" latinLnBrk="0" hangingPunct="1"/>
              <a:t>12/8/2024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13822323" y="7816404"/>
            <a:ext cx="742861" cy="329184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pPr algn="r" eaLnBrk="1" latinLnBrk="0" hangingPunct="1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2560320" y="7816404"/>
            <a:ext cx="6251942" cy="329184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4709" y="5669280"/>
            <a:ext cx="8778240" cy="797443"/>
          </a:xfrm>
        </p:spPr>
        <p:txBody>
          <a:bodyPr anchor="b"/>
          <a:lstStyle>
            <a:lvl1pPr marL="0" algn="r">
              <a:buNone/>
              <a:defRPr sz="29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4709" y="6466724"/>
            <a:ext cx="8778240" cy="1094706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487680" y="299837"/>
            <a:ext cx="13655040" cy="521208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marL="0" indent="0" algn="l" rtl="0" eaLnBrk="1" latinLnBrk="0" hangingPunct="1">
              <a:buNone/>
              <a:defRPr sz="4600"/>
            </a:lvl1pPr>
            <a:extLst/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8900160" y="7810805"/>
            <a:ext cx="4803648" cy="329184"/>
          </a:xfrm>
        </p:spPr>
        <p:txBody>
          <a:bodyPr vert="horz" rtlCol="0"/>
          <a:lstStyle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pPr algn="l" eaLnBrk="1" latinLnBrk="0" hangingPunct="1"/>
              <a:t>12/8/2024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3822323" y="7810805"/>
            <a:ext cx="742861" cy="329184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pPr algn="r" eaLnBrk="1" latinLnBrk="0" hangingPunct="1"/>
              <a:t>‹#›</a:t>
            </a:fld>
            <a:endParaRPr kumimoji="0" lang="en-US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2560320" y="7810805"/>
            <a:ext cx="6251942" cy="329184"/>
          </a:xfrm>
        </p:spPr>
        <p:txBody>
          <a:bodyPr vert="horz" rtlCol="0"/>
          <a:lstStyle>
            <a:extLst/>
          </a:lstStyle>
          <a:p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pPr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" y="329566"/>
            <a:ext cx="3291840" cy="7021830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329566"/>
            <a:ext cx="9631680" cy="702183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8D92626-37D2-4832-BF7A-BC283494A20D}" type="datetimeFigureOut">
              <a:rPr lang="en-US" smtClean="0"/>
              <a:pPr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8C592886-E571-45D5-8B56-343DC94F8FA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0" y="5287963"/>
            <a:ext cx="12436475" cy="163512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0" y="3487738"/>
            <a:ext cx="12436475" cy="180022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838" y="1920875"/>
            <a:ext cx="6507162" cy="5430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91400" y="1920875"/>
            <a:ext cx="6507163" cy="54308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838" y="1841500"/>
            <a:ext cx="6464300" cy="768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838" y="2609850"/>
            <a:ext cx="6464300" cy="47418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675" y="1841500"/>
            <a:ext cx="6465888" cy="768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675" y="2609850"/>
            <a:ext cx="6465888" cy="47418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838" y="327025"/>
            <a:ext cx="4813300" cy="13954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9763" y="327025"/>
            <a:ext cx="8178800" cy="70246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838" y="1722438"/>
            <a:ext cx="4813300" cy="56292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025" y="5761038"/>
            <a:ext cx="8778875" cy="679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025" y="735013"/>
            <a:ext cx="8778875" cy="49387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025" y="6440488"/>
            <a:ext cx="8778875" cy="9667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838" y="330200"/>
            <a:ext cx="13166725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838" y="1920875"/>
            <a:ext cx="13166725" cy="5430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1643-309C-472E-946A-D8F9E9859011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9038" y="7627938"/>
            <a:ext cx="46323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CA874-5213-4EAC-ACB4-70FE08AEA12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263347" y="176502"/>
            <a:ext cx="14097354" cy="7878470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072640" y="7680960"/>
            <a:ext cx="6739622" cy="329184"/>
          </a:xfrm>
          <a:prstGeom prst="rect">
            <a:avLst/>
          </a:prstGeom>
        </p:spPr>
        <p:txBody>
          <a:bodyPr lIns="130622" tIns="65311" rIns="130622" bIns="65311"/>
          <a:lstStyle>
            <a:lvl1pPr algn="r" eaLnBrk="1" latinLnBrk="0" hangingPunct="1">
              <a:defRPr kumimoji="0" sz="19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r" eaLnBrk="1" latinLnBrk="0" hangingPunct="1"/>
            <a:endParaRPr kumimoji="0" lang="en-US" sz="19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900160" y="7680960"/>
            <a:ext cx="4803648" cy="329184"/>
          </a:xfrm>
          <a:prstGeom prst="rect">
            <a:avLst/>
          </a:prstGeom>
        </p:spPr>
        <p:txBody>
          <a:bodyPr lIns="130622" tIns="65311" rIns="130622" bIns="65311"/>
          <a:lstStyle>
            <a:lvl1pPr algn="l" eaLnBrk="1" latinLnBrk="0" hangingPunct="1">
              <a:defRPr kumimoji="0" sz="19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pPr algn="l" eaLnBrk="1" latinLnBrk="0" hangingPunct="1"/>
            <a:fld id="{48D92626-37D2-4832-BF7A-BC283494A20D}" type="datetimeFigureOut">
              <a:rPr lang="en-US" smtClean="0"/>
              <a:pPr algn="l" eaLnBrk="1" latinLnBrk="0" hangingPunct="1"/>
              <a:t>12/8/2024</a:t>
            </a:fld>
            <a:endParaRPr lang="en-US" sz="1900" dirty="0">
              <a:solidFill>
                <a:schemeClr val="bg2">
                  <a:tint val="60000"/>
                  <a:satMod val="155000"/>
                </a:schemeClr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3822323" y="7817482"/>
            <a:ext cx="742861" cy="329184"/>
          </a:xfrm>
          <a:prstGeom prst="rect">
            <a:avLst/>
          </a:prstGeom>
        </p:spPr>
        <p:txBody>
          <a:bodyPr lIns="130622" tIns="65311" rIns="130622" bIns="65311" anchor="ctr"/>
          <a:lstStyle>
            <a:lvl1pPr algn="r" eaLnBrk="1" latinLnBrk="0" hangingPunct="1">
              <a:defRPr kumimoji="0" sz="23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pPr algn="r" eaLnBrk="1" latinLnBrk="0" hangingPunct="1"/>
            <a:fld id="{8C592886-E571-45D5-8B56-343DC94F8FA6}" type="slidenum">
              <a:rPr kumimoji="0" lang="en-US" smtClean="0"/>
              <a:pPr algn="r" eaLnBrk="1" latinLnBrk="0" hangingPunct="1"/>
              <a:t>‹#›</a:t>
            </a:fld>
            <a:endParaRPr kumimoji="0" lang="en-US" sz="2300" b="1" dirty="0">
              <a:solidFill>
                <a:schemeClr val="tx2">
                  <a:shade val="90000"/>
                </a:schemeClr>
              </a:solidFill>
              <a:effectLst/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731520" y="304243"/>
            <a:ext cx="13167360" cy="1371600"/>
          </a:xfrm>
          <a:prstGeom prst="rect">
            <a:avLst/>
          </a:prstGeom>
        </p:spPr>
        <p:txBody>
          <a:bodyPr lIns="130622" tIns="65311" rIns="130622" bIns="65311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731520" y="1975484"/>
            <a:ext cx="13167360" cy="5431536"/>
          </a:xfrm>
          <a:prstGeom prst="rect">
            <a:avLst/>
          </a:prstGeom>
        </p:spPr>
        <p:txBody>
          <a:bodyPr lIns="130622" tIns="65311" rIns="130622" bIns="65311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</p:sldLayoutIdLst>
  <p:hf sldNum="0" hdr="0" ftr="0" dt="0"/>
  <p:txStyles>
    <p:titleStyle>
      <a:lvl1pPr marL="78373" algn="r" rtl="0" eaLnBrk="1" latinLnBrk="0" hangingPunct="1">
        <a:spcBef>
          <a:spcPct val="0"/>
        </a:spcBef>
        <a:buNone/>
        <a:defRPr kumimoji="0" sz="6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417265" indent="-417265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indent="-326555" algn="l" rtl="0" eaLnBrk="1" latinLnBrk="0" hangingPunct="1">
        <a:spcBef>
          <a:spcPts val="571"/>
        </a:spcBef>
        <a:buClr>
          <a:schemeClr val="accent2"/>
        </a:buClr>
        <a:buSzPct val="90000"/>
        <a:buFontTx/>
        <a:buChar char="•"/>
        <a:defRPr kumimoji="0"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175598" indent="-274306" algn="l" rtl="0" eaLnBrk="1" latinLnBrk="0" hangingPunct="1">
        <a:spcBef>
          <a:spcPts val="571"/>
        </a:spcBef>
        <a:buClr>
          <a:schemeClr val="accent3"/>
        </a:buClr>
        <a:buSzPct val="100000"/>
        <a:buFont typeface="Wingdings 2"/>
        <a:buChar char=""/>
        <a:defRPr kumimoji="0" sz="3300" kern="1200">
          <a:solidFill>
            <a:schemeClr val="tx1"/>
          </a:solidFill>
          <a:latin typeface="+mn-lt"/>
          <a:ea typeface="+mn-ea"/>
          <a:cs typeface="+mn-cs"/>
        </a:defRPr>
      </a:lvl3pPr>
      <a:lvl4pPr marL="1436842" indent="-261244" algn="l" rtl="0" eaLnBrk="1" latinLnBrk="0" hangingPunct="1">
        <a:spcBef>
          <a:spcPts val="571"/>
        </a:spcBef>
        <a:buClr>
          <a:schemeClr val="accent3"/>
        </a:buClr>
        <a:buSzPct val="100000"/>
        <a:buFont typeface="Wingdings 2"/>
        <a:buChar char="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1698087" indent="-261244" algn="l" rtl="0" eaLnBrk="1" latinLnBrk="0" hangingPunct="1">
        <a:spcBef>
          <a:spcPts val="571"/>
        </a:spcBef>
        <a:buClr>
          <a:schemeClr val="accent3"/>
        </a:buClr>
        <a:buSzPct val="100000"/>
        <a:buFont typeface="Wingdings 2"/>
        <a:buChar char="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1959331" indent="-248182" algn="l" rtl="0" eaLnBrk="1" latinLnBrk="0" hangingPunct="1">
        <a:spcBef>
          <a:spcPts val="571"/>
        </a:spcBef>
        <a:buClr>
          <a:schemeClr val="accent4"/>
        </a:buClr>
        <a:buFont typeface="Wingdings 2"/>
        <a:buChar char="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0575" indent="-248182" algn="l" rtl="0" eaLnBrk="1" latinLnBrk="0" hangingPunct="1">
        <a:spcBef>
          <a:spcPts val="571"/>
        </a:spcBef>
        <a:buClr>
          <a:schemeClr val="accent4"/>
        </a:buClr>
        <a:buFont typeface="Wingdings 2"/>
        <a:buChar char=""/>
        <a:defRPr kumimoji="0" sz="23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81819" indent="-248182" algn="l" rtl="0" eaLnBrk="1" latinLnBrk="0" hangingPunct="1">
        <a:spcBef>
          <a:spcPts val="571"/>
        </a:spcBef>
        <a:buClr>
          <a:schemeClr val="accent4"/>
        </a:buClr>
        <a:buFont typeface="Wingdings 2"/>
        <a:buChar char=""/>
        <a:defRPr kumimoji="0" sz="23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3063" indent="-248182" algn="l" rtl="0" eaLnBrk="1" latinLnBrk="0" hangingPunct="1">
        <a:spcBef>
          <a:spcPts val="571"/>
        </a:spcBef>
        <a:buClr>
          <a:schemeClr val="accent4"/>
        </a:buClr>
        <a:buFont typeface="Wingdings 2"/>
        <a:buChar char=""/>
        <a:defRPr kumimoji="0" sz="23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48728"/>
            <a:ext cx="7468553" cy="4224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CLASS 12 COMPUTER NETWORKS VIRUSES: TROJAN HORSE,WORMS,SPAM,MALWARE AND NETWORK SECURITY THREATS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5831800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This presentation will explore the types, characteristics, and impacts of computer viruses, including Trojan horses, worms, and spam. We'll also cover the crucial aspects of network security and virus prevention.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854380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Introduction to Computer Viruses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Computer viruses are malicious programs designed to spread from one computer to another, disrupting operations, stealing data, or causing damage.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Evolution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Viruses have evolved over time, becoming increasingly sophisticated and difficult to detect and prevent.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673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6277" y="3033832"/>
            <a:ext cx="13237845" cy="1170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6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Types of Viruses: Trojan Horse, Worms, Spyware, Ransomware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96277" y="4502587"/>
            <a:ext cx="6519505" cy="1491734"/>
          </a:xfrm>
          <a:prstGeom prst="roundRect">
            <a:avLst>
              <a:gd name="adj" fmla="val 2000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17972" y="4724281"/>
            <a:ext cx="2340531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Trojan Horse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917972" y="5136118"/>
            <a:ext cx="6076117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Disguised as legitimate software, these viruses harm your system once installed.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7414617" y="4502587"/>
            <a:ext cx="6519505" cy="1491734"/>
          </a:xfrm>
          <a:prstGeom prst="roundRect">
            <a:avLst>
              <a:gd name="adj" fmla="val 2000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36312" y="4724281"/>
            <a:ext cx="2340531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Worms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7636312" y="5136118"/>
            <a:ext cx="6076117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Self-replicating viruses that spread through networks without user interaction.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96277" y="6193155"/>
            <a:ext cx="6519505" cy="1491734"/>
          </a:xfrm>
          <a:prstGeom prst="roundRect">
            <a:avLst>
              <a:gd name="adj" fmla="val 2000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17972" y="6414849"/>
            <a:ext cx="2340531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Spyware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917972" y="6826687"/>
            <a:ext cx="6076117" cy="636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Monitors your online activity, stealing your personal data and sending it to hackers.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414617" y="6193155"/>
            <a:ext cx="6519505" cy="1491734"/>
          </a:xfrm>
          <a:prstGeom prst="roundRect">
            <a:avLst>
              <a:gd name="adj" fmla="val 20005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36312" y="6414849"/>
            <a:ext cx="2340531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Ransomware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7636312" y="6826687"/>
            <a:ext cx="6076117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15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Locks your files and demands payment to unlock them.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81474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Characteristics and Behaviors of Viruses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850952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95901" y="28509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Replication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95901" y="3346490"/>
            <a:ext cx="295644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Viruses spread by creating copies of themselves, infecting other files or programs.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850952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49835" y="28509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Infection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49835" y="3346490"/>
            <a:ext cx="295644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They insert their code into existing programs or files, altering their functionality.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387102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95901" y="53871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Activation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95901" y="5882640"/>
            <a:ext cx="295644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They may activate under specific conditions, such as opening a file or launching a program.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4691658" y="5387102"/>
            <a:ext cx="418862" cy="418862"/>
          </a:xfrm>
          <a:prstGeom prst="roundRect">
            <a:avLst>
              <a:gd name="adj" fmla="val 85725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349835" y="53871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Payload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5349835" y="5882640"/>
            <a:ext cx="295644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They carry a malicious payload, which can range from data theft to system damage.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838218"/>
            <a:ext cx="1284077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Trojan Horse Attacks: How They Work and Impact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4901208"/>
            <a:ext cx="598408" cy="5984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573893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Installation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837724" y="6234470"/>
            <a:ext cx="40789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Trojans are disguised as legitimate software, tricking users into installing them.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5659" y="4901208"/>
            <a:ext cx="598408" cy="5984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75659" y="573893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Payload Activation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75659" y="6234470"/>
            <a:ext cx="4078962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Once installed, the Trojan's hidden payload activates, causing damage or theft.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3595" y="4901208"/>
            <a:ext cx="598408" cy="5984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3595" y="573893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Hacker Control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3595" y="6234470"/>
            <a:ext cx="4079081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Hackers can remotely control the infected system, stealing data or launching attacks.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076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6051" y="3425190"/>
            <a:ext cx="13058299" cy="1321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Worms: Self-Replicating Malware and Network Propagation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86051" y="5419963"/>
            <a:ext cx="13058299" cy="30480"/>
          </a:xfrm>
          <a:prstGeom prst="roundRect">
            <a:avLst>
              <a:gd name="adj" fmla="val 1105386"/>
            </a:avLst>
          </a:prstGeom>
          <a:solidFill>
            <a:srgbClr val="FFFFFF">
              <a:alpha val="24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2872264" y="5419963"/>
            <a:ext cx="30480" cy="786051"/>
          </a:xfrm>
          <a:prstGeom prst="roundRect">
            <a:avLst>
              <a:gd name="adj" fmla="val 1105386"/>
            </a:avLst>
          </a:prstGeom>
          <a:solidFill>
            <a:srgbClr val="F2B42D"/>
          </a:solidFill>
          <a:ln/>
        </p:spPr>
      </p:sp>
      <p:sp>
        <p:nvSpPr>
          <p:cNvPr id="6" name="Shape 3"/>
          <p:cNvSpPr/>
          <p:nvPr/>
        </p:nvSpPr>
        <p:spPr>
          <a:xfrm>
            <a:off x="2634853" y="5167313"/>
            <a:ext cx="505301" cy="505301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792373" y="5261372"/>
            <a:ext cx="190262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1566267" y="6430685"/>
            <a:ext cx="2642473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Entry Point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10603" y="6895505"/>
            <a:ext cx="3753922" cy="718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Worms exploit vulnerabilities in network systems to gain entry.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299841" y="5419963"/>
            <a:ext cx="30480" cy="786051"/>
          </a:xfrm>
          <a:prstGeom prst="roundRect">
            <a:avLst>
              <a:gd name="adj" fmla="val 1105386"/>
            </a:avLst>
          </a:prstGeom>
          <a:solidFill>
            <a:srgbClr val="D7425E"/>
          </a:solidFill>
          <a:ln/>
        </p:spPr>
      </p:sp>
      <p:sp>
        <p:nvSpPr>
          <p:cNvPr id="11" name="Shape 8"/>
          <p:cNvSpPr/>
          <p:nvPr/>
        </p:nvSpPr>
        <p:spPr>
          <a:xfrm>
            <a:off x="7062430" y="5167313"/>
            <a:ext cx="505301" cy="505301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219950" y="5261372"/>
            <a:ext cx="190262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5993844" y="6430685"/>
            <a:ext cx="2642473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Replication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5438180" y="6895505"/>
            <a:ext cx="3753922" cy="718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They spread by copying themselves to other devices on the network.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1727418" y="5419963"/>
            <a:ext cx="30480" cy="786051"/>
          </a:xfrm>
          <a:prstGeom prst="roundRect">
            <a:avLst>
              <a:gd name="adj" fmla="val 1105386"/>
            </a:avLst>
          </a:prstGeom>
          <a:solidFill>
            <a:srgbClr val="DD785E"/>
          </a:solidFill>
          <a:ln/>
        </p:spPr>
      </p:sp>
      <p:sp>
        <p:nvSpPr>
          <p:cNvPr id="16" name="Shape 13"/>
          <p:cNvSpPr/>
          <p:nvPr/>
        </p:nvSpPr>
        <p:spPr>
          <a:xfrm>
            <a:off x="11490008" y="5167313"/>
            <a:ext cx="505301" cy="505301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647527" y="5261372"/>
            <a:ext cx="190262" cy="3170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0421422" y="6430685"/>
            <a:ext cx="2642473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Payload Delivery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9865757" y="6895505"/>
            <a:ext cx="3753922" cy="718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Worms carry a payload that can damage systems or steal data.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093" y="614720"/>
            <a:ext cx="7582614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Spam and Malware: Threats to Email and Online Security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093" y="2261354"/>
            <a:ext cx="1115258" cy="17845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16917" y="2484358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Spam Emails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716917" y="2946202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Unwanted bulk emails, often containing malicious links.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7093" y="4045863"/>
            <a:ext cx="1115258" cy="17845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16917" y="4268867"/>
            <a:ext cx="2641878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Malware Attachments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716917" y="4730710"/>
            <a:ext cx="6132790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Infected files attached to emails, disguised as legitimate content.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7093" y="5830372"/>
            <a:ext cx="1115258" cy="17845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16917" y="6053376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Phishing Attacks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716917" y="6515219"/>
            <a:ext cx="6132790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Emails designed to trick users into revealing sensitive information.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7701" y="893326"/>
            <a:ext cx="10682049" cy="552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5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Strategies for Network Security and Virus Prevention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7321" y="1821775"/>
            <a:ext cx="1318141" cy="106537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15847" y="2298144"/>
            <a:ext cx="140970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1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4833342" y="2009656"/>
            <a:ext cx="2210753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Antivirus Software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4833342" y="2398752"/>
            <a:ext cx="3941564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Detects and removes viruses from your computer.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4692372" y="2901077"/>
            <a:ext cx="9233416" cy="11430"/>
          </a:xfrm>
          <a:prstGeom prst="roundRect">
            <a:avLst>
              <a:gd name="adj" fmla="val 2466152"/>
            </a:avLst>
          </a:prstGeom>
          <a:solidFill>
            <a:srgbClr val="F2B42D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8191" y="2934057"/>
            <a:ext cx="2636282" cy="106537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15847" y="3278862"/>
            <a:ext cx="140970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2</a:t>
            </a:r>
            <a:endParaRPr lang="en-US" sz="1800" dirty="0"/>
          </a:p>
        </p:txBody>
      </p:sp>
      <p:sp>
        <p:nvSpPr>
          <p:cNvPr id="10" name="Text 6"/>
          <p:cNvSpPr/>
          <p:nvPr/>
        </p:nvSpPr>
        <p:spPr>
          <a:xfrm>
            <a:off x="5492353" y="3121938"/>
            <a:ext cx="2210753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Firewalls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5492353" y="3511034"/>
            <a:ext cx="4537591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Act as a barrier between your computer and the internet.</a:t>
            </a:r>
            <a:endParaRPr lang="en-US" sz="1450" dirty="0"/>
          </a:p>
        </p:txBody>
      </p:sp>
      <p:sp>
        <p:nvSpPr>
          <p:cNvPr id="12" name="Shape 8"/>
          <p:cNvSpPr/>
          <p:nvPr/>
        </p:nvSpPr>
        <p:spPr>
          <a:xfrm>
            <a:off x="5351383" y="4013359"/>
            <a:ext cx="8574405" cy="11430"/>
          </a:xfrm>
          <a:prstGeom prst="roundRect">
            <a:avLst>
              <a:gd name="adj" fmla="val 2466152"/>
            </a:avLst>
          </a:prstGeom>
          <a:solidFill>
            <a:srgbClr val="D7425E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9061" y="4046339"/>
            <a:ext cx="3954542" cy="106537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15847" y="4391144"/>
            <a:ext cx="140970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3</a:t>
            </a:r>
            <a:endParaRPr lang="en-US" sz="1800" dirty="0"/>
          </a:p>
        </p:txBody>
      </p:sp>
      <p:sp>
        <p:nvSpPr>
          <p:cNvPr id="15" name="Text 10"/>
          <p:cNvSpPr/>
          <p:nvPr/>
        </p:nvSpPr>
        <p:spPr>
          <a:xfrm>
            <a:off x="6151483" y="4234220"/>
            <a:ext cx="2210753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Strong Passwords</a:t>
            </a:r>
            <a:endParaRPr lang="en-US" sz="1700" dirty="0"/>
          </a:p>
        </p:txBody>
      </p:sp>
      <p:sp>
        <p:nvSpPr>
          <p:cNvPr id="16" name="Text 11"/>
          <p:cNvSpPr/>
          <p:nvPr/>
        </p:nvSpPr>
        <p:spPr>
          <a:xfrm>
            <a:off x="6151483" y="4623316"/>
            <a:ext cx="4014907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Use complex passwords that are difficult to guess.</a:t>
            </a:r>
            <a:endParaRPr lang="en-US" sz="1450" dirty="0"/>
          </a:p>
        </p:txBody>
      </p:sp>
      <p:sp>
        <p:nvSpPr>
          <p:cNvPr id="17" name="Shape 12"/>
          <p:cNvSpPr/>
          <p:nvPr/>
        </p:nvSpPr>
        <p:spPr>
          <a:xfrm>
            <a:off x="6010513" y="5125641"/>
            <a:ext cx="7915275" cy="11430"/>
          </a:xfrm>
          <a:prstGeom prst="roundRect">
            <a:avLst>
              <a:gd name="adj" fmla="val 2466152"/>
            </a:avLst>
          </a:prstGeom>
          <a:solidFill>
            <a:srgbClr val="DD785E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0050" y="5158621"/>
            <a:ext cx="5272683" cy="1065371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15847" y="5503426"/>
            <a:ext cx="140970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4</a:t>
            </a:r>
            <a:endParaRPr lang="en-US" sz="1800" dirty="0"/>
          </a:p>
        </p:txBody>
      </p:sp>
      <p:sp>
        <p:nvSpPr>
          <p:cNvPr id="20" name="Text 14"/>
          <p:cNvSpPr/>
          <p:nvPr/>
        </p:nvSpPr>
        <p:spPr>
          <a:xfrm>
            <a:off x="6810613" y="5346502"/>
            <a:ext cx="2210753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Software Updates</a:t>
            </a:r>
            <a:endParaRPr lang="en-US" sz="1700" dirty="0"/>
          </a:p>
        </p:txBody>
      </p:sp>
      <p:sp>
        <p:nvSpPr>
          <p:cNvPr id="21" name="Text 15"/>
          <p:cNvSpPr/>
          <p:nvPr/>
        </p:nvSpPr>
        <p:spPr>
          <a:xfrm>
            <a:off x="6810613" y="5735598"/>
            <a:ext cx="421671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Keep your operating system and software up to date.</a:t>
            </a:r>
            <a:endParaRPr lang="en-US" sz="1450" dirty="0"/>
          </a:p>
        </p:txBody>
      </p:sp>
      <p:sp>
        <p:nvSpPr>
          <p:cNvPr id="22" name="Shape 16"/>
          <p:cNvSpPr/>
          <p:nvPr/>
        </p:nvSpPr>
        <p:spPr>
          <a:xfrm>
            <a:off x="6669643" y="6237923"/>
            <a:ext cx="7256145" cy="11430"/>
          </a:xfrm>
          <a:prstGeom prst="roundRect">
            <a:avLst>
              <a:gd name="adj" fmla="val 2466152"/>
            </a:avLst>
          </a:prstGeom>
          <a:solidFill>
            <a:srgbClr val="48A8E2"/>
          </a:solidFill>
          <a:ln/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0920" y="6270903"/>
            <a:ext cx="6590824" cy="1065371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3915847" y="6615708"/>
            <a:ext cx="140970" cy="3757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5</a:t>
            </a:r>
            <a:endParaRPr lang="en-US" sz="1800" dirty="0"/>
          </a:p>
        </p:txBody>
      </p:sp>
      <p:sp>
        <p:nvSpPr>
          <p:cNvPr id="25" name="Text 18"/>
          <p:cNvSpPr/>
          <p:nvPr/>
        </p:nvSpPr>
        <p:spPr>
          <a:xfrm>
            <a:off x="7469624" y="6458783"/>
            <a:ext cx="2210753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Security Awareness</a:t>
            </a:r>
            <a:endParaRPr lang="en-US" sz="1700" dirty="0"/>
          </a:p>
        </p:txBody>
      </p:sp>
      <p:sp>
        <p:nvSpPr>
          <p:cNvPr id="26" name="Text 19"/>
          <p:cNvSpPr/>
          <p:nvPr/>
        </p:nvSpPr>
        <p:spPr>
          <a:xfrm>
            <a:off x="7469624" y="6847880"/>
            <a:ext cx="5290542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F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Educate yourself on the latest threats and how to protect yourself.</a:t>
            </a:r>
            <a:endParaRPr lang="en-US" sz="1450" dirty="0"/>
          </a:p>
        </p:txBody>
      </p:sp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oundry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459</Words>
  <Application>Microsoft Office PowerPoint</Application>
  <PresentationFormat>Custom</PresentationFormat>
  <Paragraphs>73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Nunito Semi Bold</vt:lpstr>
      <vt:lpstr>Rockwell</vt:lpstr>
      <vt:lpstr>PT Sans</vt:lpstr>
      <vt:lpstr>Calibri</vt:lpstr>
      <vt:lpstr>Wingdings 2</vt:lpstr>
      <vt:lpstr>Custom Design</vt:lpstr>
      <vt:lpstr>Foundry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2</cp:revision>
  <dcterms:created xsi:type="dcterms:W3CDTF">2024-12-06T14:59:44Z</dcterms:created>
  <dcterms:modified xsi:type="dcterms:W3CDTF">2024-12-08T17:47:12Z</dcterms:modified>
</cp:coreProperties>
</file>